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6" r:id="rId3"/>
    <p:sldId id="257" r:id="rId4"/>
    <p:sldId id="258" r:id="rId5"/>
    <p:sldId id="275" r:id="rId6"/>
    <p:sldId id="268" r:id="rId7"/>
    <p:sldId id="260" r:id="rId8"/>
    <p:sldId id="261" r:id="rId9"/>
    <p:sldId id="262" r:id="rId10"/>
    <p:sldId id="264" r:id="rId11"/>
    <p:sldId id="269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umni.fr/video/bretagne-que-voir-et-que-faire#containerType=program&amp;containerSlug=ca-bouge-en-france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mni.fr/video/bretagne-que-voir-et-que-faire#containerType=program&amp;containerSlug=ca-bouge-en-france" TargetMode="External"/><Relationship Id="rId2" Type="http://schemas.openxmlformats.org/officeDocument/2006/relationships/hyperlink" Target="https://www.lumni.fr/video/alsace-que-voir-et-que-faire#containerType=program&amp;containerSlug=ca-bouge-en-france" TargetMode="Externa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mni.fr/video/bretagne-que-voir-et-que-faire#containerType=program&amp;containerSlug=ca-bouge-en-france" TargetMode="External"/><Relationship Id="rId2" Type="http://schemas.openxmlformats.org/officeDocument/2006/relationships/hyperlink" Target="https://www.lumni.fr/video/alsace-que-voir-et-que-faire#containerType=program&amp;containerSlug=ca-bouge-en-france" TargetMode="Externa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lumni.fr/video/bretagne-que-voir-et-que-faire#containerType=program&amp;containerSlug=ca-bouge-en-france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1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6527800" y="4526280"/>
            <a:ext cx="703072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C5A3369E-B2EB-B111-4D64-37C98D778908}"/>
              </a:ext>
            </a:extLst>
          </p:cNvPr>
          <p:cNvSpPr/>
          <p:nvPr/>
        </p:nvSpPr>
        <p:spPr>
          <a:xfrm>
            <a:off x="-50800" y="5565842"/>
            <a:ext cx="13157200" cy="1564640"/>
          </a:xfrm>
          <a:custGeom>
            <a:avLst/>
            <a:gdLst>
              <a:gd name="connsiteX0" fmla="*/ 0 w 12237720"/>
              <a:gd name="connsiteY0" fmla="*/ 1332751 h 1581671"/>
              <a:gd name="connsiteX1" fmla="*/ 5760720 w 12237720"/>
              <a:gd name="connsiteY1" fmla="*/ 1791 h 1581671"/>
              <a:gd name="connsiteX2" fmla="*/ 12237720 w 12237720"/>
              <a:gd name="connsiteY2" fmla="*/ 1581671 h 158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37720" h="1581671">
                <a:moveTo>
                  <a:pt x="0" y="1332751"/>
                </a:moveTo>
                <a:cubicBezTo>
                  <a:pt x="1860550" y="646527"/>
                  <a:pt x="3721100" y="-39696"/>
                  <a:pt x="5760720" y="1791"/>
                </a:cubicBezTo>
                <a:cubicBezTo>
                  <a:pt x="7800340" y="43278"/>
                  <a:pt x="10019030" y="812474"/>
                  <a:pt x="12237720" y="1581671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Nuage 10">
            <a:extLst>
              <a:ext uri="{FF2B5EF4-FFF2-40B4-BE49-F238E27FC236}">
                <a16:creationId xmlns:a16="http://schemas.microsoft.com/office/drawing/2014/main" id="{5F64FD8D-AB10-61AC-6D21-2EDA1FF5E72E}"/>
              </a:ext>
            </a:extLst>
          </p:cNvPr>
          <p:cNvSpPr/>
          <p:nvPr/>
        </p:nvSpPr>
        <p:spPr>
          <a:xfrm>
            <a:off x="294196" y="289560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age 13">
            <a:extLst>
              <a:ext uri="{FF2B5EF4-FFF2-40B4-BE49-F238E27FC236}">
                <a16:creationId xmlns:a16="http://schemas.microsoft.com/office/drawing/2014/main" id="{3AA2245E-F89F-6CD9-B43D-3FDF158EF062}"/>
              </a:ext>
            </a:extLst>
          </p:cNvPr>
          <p:cNvSpPr/>
          <p:nvPr/>
        </p:nvSpPr>
        <p:spPr>
          <a:xfrm>
            <a:off x="5074476" y="86359"/>
            <a:ext cx="3409124" cy="2011679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Mathilde et Bastien</a:t>
            </a:r>
          </a:p>
        </p:txBody>
      </p:sp>
      <p:sp>
        <p:nvSpPr>
          <p:cNvPr id="15" name="Nuage 14">
            <a:extLst>
              <a:ext uri="{FF2B5EF4-FFF2-40B4-BE49-F238E27FC236}">
                <a16:creationId xmlns:a16="http://schemas.microsoft.com/office/drawing/2014/main" id="{08810623-70AB-A04C-8733-0CBFF4AF7BA4}"/>
              </a:ext>
            </a:extLst>
          </p:cNvPr>
          <p:cNvSpPr/>
          <p:nvPr/>
        </p:nvSpPr>
        <p:spPr>
          <a:xfrm>
            <a:off x="1315720" y="441960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88B5326-5DD7-A291-92E3-C0C1C02644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91700" y="2218690"/>
            <a:ext cx="565785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5D9E10A9-2733-44EE-ACD2-5426F482C244}"/>
              </a:ext>
            </a:extLst>
          </p:cNvPr>
          <p:cNvSpPr txBox="1"/>
          <p:nvPr/>
        </p:nvSpPr>
        <p:spPr>
          <a:xfrm>
            <a:off x="576751" y="1012499"/>
            <a:ext cx="11366108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3 :</a:t>
            </a:r>
          </a:p>
          <a:p>
            <a:pPr marL="0" indent="0">
              <a:buNone/>
            </a:pPr>
            <a:r>
              <a:rPr lang="fr-FR" sz="2000" b="1" dirty="0"/>
              <a:t>Repère le sujet, verbe, les CO et CC.</a:t>
            </a:r>
          </a:p>
          <a:p>
            <a:pPr marL="0" indent="0">
              <a:buNone/>
            </a:pPr>
            <a:endParaRPr lang="fr-FR" sz="1800" b="1" dirty="0"/>
          </a:p>
          <a:p>
            <a:r>
              <a:rPr lang="fr-FR" sz="3200" dirty="0"/>
              <a:t>Nous avons bien reçu la semaine dernière votre demande de réservation.</a:t>
            </a:r>
          </a:p>
          <a:p>
            <a:r>
              <a:rPr lang="fr-FR" sz="3200" dirty="0"/>
              <a:t>Nous vous proposons de vous installer à l’emplacement « prestige » n°18. </a:t>
            </a:r>
          </a:p>
          <a:p>
            <a:r>
              <a:rPr lang="fr-FR" sz="3200" dirty="0"/>
              <a:t>De cette place, vous pourrez accéder directement à la plage entre 8 h et 22 h en utilisant le petit portail.</a:t>
            </a:r>
          </a:p>
          <a:p>
            <a:r>
              <a:rPr lang="fr-FR" sz="3200" dirty="0"/>
              <a:t>Nous vous confirmons la réception de votre chèque de réservation. </a:t>
            </a:r>
            <a:endParaRPr lang="fr-FR" sz="1600" b="1" dirty="0">
              <a:hlinkClick r:id="rId2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F0267F-1538-9939-865C-1AAE4E79B6F7}"/>
              </a:ext>
            </a:extLst>
          </p:cNvPr>
          <p:cNvSpPr txBox="1"/>
          <p:nvPr/>
        </p:nvSpPr>
        <p:spPr>
          <a:xfrm>
            <a:off x="449179" y="388142"/>
            <a:ext cx="11293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La réservation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641528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AC12A1C-EEFC-4A18-8550-500687D178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81019" y="4769510"/>
            <a:ext cx="1062428" cy="181912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4C6077B-ADA1-4A9F-973D-C0C72B622E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923" y="4678503"/>
            <a:ext cx="1217734" cy="191013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EBEDC32-CE13-3933-1DD9-05E8505363EB}"/>
              </a:ext>
            </a:extLst>
          </p:cNvPr>
          <p:cNvSpPr txBox="1"/>
          <p:nvPr/>
        </p:nvSpPr>
        <p:spPr>
          <a:xfrm>
            <a:off x="413618" y="1529882"/>
            <a:ext cx="1129364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4400" dirty="0"/>
              <a:t>L’école est finie ! </a:t>
            </a:r>
          </a:p>
          <a:p>
            <a:pPr rtl="0"/>
            <a:r>
              <a:rPr lang="fr-FR" sz="4400" dirty="0"/>
              <a:t>L’année de CM1 est terminée pour Bastien et Mathilde. Ils ont toutes les vacances pour se détendre et préparer leur rentrée au CM2. </a:t>
            </a:r>
          </a:p>
          <a:p>
            <a:pPr rtl="0"/>
            <a:r>
              <a:rPr lang="fr-FR" sz="4400" dirty="0"/>
              <a:t>Voici l’histoire de leur été…</a:t>
            </a:r>
            <a:endParaRPr lang="fr-FR" sz="36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A53590A-0B7C-2E5F-E5D6-556C5F73CA2A}"/>
              </a:ext>
            </a:extLst>
          </p:cNvPr>
          <p:cNvSpPr txBox="1"/>
          <p:nvPr/>
        </p:nvSpPr>
        <p:spPr>
          <a:xfrm>
            <a:off x="218591" y="427191"/>
            <a:ext cx="112936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92D050"/>
                </a:solidFill>
              </a:rPr>
              <a:t>L’histoire</a:t>
            </a:r>
            <a:r>
              <a:rPr lang="fr-FR" sz="4000" b="1" dirty="0">
                <a:solidFill>
                  <a:srgbClr val="92D050"/>
                </a:solidFill>
              </a:rPr>
              <a:t> </a:t>
            </a:r>
            <a:endParaRPr lang="fr-FR" sz="28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44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13619" y="1529882"/>
            <a:ext cx="112936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fr-FR" sz="4000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fr-FR" sz="4000" dirty="0">
                <a:solidFill>
                  <a:prstClr val="black"/>
                </a:solidFill>
                <a:ea typeface="+mj-ea"/>
                <a:cs typeface="+mj-cs"/>
              </a:rPr>
              <a:t>Clique sur le lien pour découvrir où les parents de Mathilde ont décidé que la famille passera ses vacances.</a:t>
            </a:r>
          </a:p>
          <a:p>
            <a:pPr marL="0" indent="0">
              <a:buNone/>
            </a:pPr>
            <a:endParaRPr lang="fr-FR" sz="4000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fr-FR" sz="2000" dirty="0">
                <a:hlinkClick r:id="rId2"/>
              </a:rPr>
              <a:t>https://www.lumni.fr/video/alsace-que-voir-et-que-faire#containerType=program&amp;containerSlug=ca-bouge-en-france</a:t>
            </a:r>
            <a:endParaRPr lang="fr-FR" sz="2800" dirty="0">
              <a:hlinkClick r:id="rId3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F0267F-1538-9939-865C-1AAE4E79B6F7}"/>
              </a:ext>
            </a:extLst>
          </p:cNvPr>
          <p:cNvSpPr txBox="1"/>
          <p:nvPr/>
        </p:nvSpPr>
        <p:spPr>
          <a:xfrm>
            <a:off x="449179" y="388142"/>
            <a:ext cx="11293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Où partent-ils en vacances ?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547040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13619" y="1529882"/>
            <a:ext cx="112936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Clique sur le lien pour découvrir où les parents de Bastien ont décidé que la famille passera ses vacances.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  <a:hlinkClick r:id="rId2"/>
              </a:rPr>
              <a:t>https://www.lumni.fr/video/alsace-que-voir-et-que-faire#containerType=program&amp;containerSlug=ca-bouge-en-france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  <a:hlinkClick r:id="rId3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F0267F-1538-9939-865C-1AAE4E79B6F7}"/>
              </a:ext>
            </a:extLst>
          </p:cNvPr>
          <p:cNvSpPr txBox="1"/>
          <p:nvPr/>
        </p:nvSpPr>
        <p:spPr>
          <a:xfrm>
            <a:off x="449179" y="388142"/>
            <a:ext cx="11293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Où partent-ils en vacances ?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7139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5D9E10A9-2733-44EE-ACD2-5426F482C244}"/>
              </a:ext>
            </a:extLst>
          </p:cNvPr>
          <p:cNvSpPr txBox="1"/>
          <p:nvPr/>
        </p:nvSpPr>
        <p:spPr>
          <a:xfrm>
            <a:off x="918657" y="1688359"/>
            <a:ext cx="7924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 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Dresse la liste des visites possibles dans les vidéos.</a:t>
            </a:r>
            <a:endParaRPr lang="fr-FR" sz="1800" b="1" dirty="0">
              <a:hlinkClick r:id="rId2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F0267F-1538-9939-865C-1AAE4E79B6F7}"/>
              </a:ext>
            </a:extLst>
          </p:cNvPr>
          <p:cNvSpPr txBox="1"/>
          <p:nvPr/>
        </p:nvSpPr>
        <p:spPr>
          <a:xfrm>
            <a:off x="449179" y="388142"/>
            <a:ext cx="11293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Où partent-ils en vacances ? </a:t>
            </a:r>
            <a:endParaRPr lang="fr-FR" sz="28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85A1FB-24BE-463D-4FA5-3C9A7224D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0068" y="2764629"/>
            <a:ext cx="6640928" cy="358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16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51791"/>
            <a:ext cx="9875520" cy="1356360"/>
          </a:xfrm>
        </p:spPr>
        <p:txBody>
          <a:bodyPr>
            <a:normAutofit/>
          </a:bodyPr>
          <a:lstStyle/>
          <a:p>
            <a:pPr algn="l"/>
            <a:br>
              <a:rPr lang="fr-FR" sz="1100" dirty="0"/>
            </a:br>
            <a:r>
              <a:rPr lang="fr-FR" sz="1100" dirty="0"/>
              <a:t>                 </a:t>
            </a:r>
            <a:r>
              <a:rPr lang="fr-FR" b="1" dirty="0">
                <a:solidFill>
                  <a:srgbClr val="92D050"/>
                </a:solidFill>
              </a:rPr>
              <a:t>Combien coûteront ces vacances ?</a:t>
            </a:r>
            <a:br>
              <a:rPr lang="fr-FR" b="1" dirty="0">
                <a:solidFill>
                  <a:srgbClr val="92D050"/>
                </a:solidFill>
              </a:rPr>
            </a:br>
            <a:br>
              <a:rPr lang="fr-FR" sz="1100" b="1" dirty="0"/>
            </a:br>
            <a:endParaRPr lang="fr-FR" sz="11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6159" y="2153392"/>
            <a:ext cx="9601198" cy="3185048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La famille de Mathilde partira en camping pendant 3 semaines : </a:t>
            </a: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les semaines 4 et 5 du mois de juillet et la semaine 1 du mois d’août.</a:t>
            </a: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</a:p>
          <a:p>
            <a:pPr marL="0" indent="0" algn="ctr">
              <a:buNone/>
            </a:pPr>
            <a:endParaRPr lang="fr-FR" sz="1600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C2470219-B09A-4F61-9AF8-908C3609B7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036999"/>
              </p:ext>
            </p:extLst>
          </p:nvPr>
        </p:nvGraphicFramePr>
        <p:xfrm>
          <a:off x="1295401" y="3429000"/>
          <a:ext cx="960119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610">
                  <a:extLst>
                    <a:ext uri="{9D8B030D-6E8A-4147-A177-3AD203B41FA5}">
                      <a16:colId xmlns:a16="http://schemas.microsoft.com/office/drawing/2014/main" val="2303243632"/>
                    </a:ext>
                  </a:extLst>
                </a:gridCol>
                <a:gridCol w="4279037">
                  <a:extLst>
                    <a:ext uri="{9D8B030D-6E8A-4147-A177-3AD203B41FA5}">
                      <a16:colId xmlns:a16="http://schemas.microsoft.com/office/drawing/2014/main" val="1001226533"/>
                    </a:ext>
                  </a:extLst>
                </a:gridCol>
                <a:gridCol w="3961551">
                  <a:extLst>
                    <a:ext uri="{9D8B030D-6E8A-4147-A177-3AD203B41FA5}">
                      <a16:colId xmlns:a16="http://schemas.microsoft.com/office/drawing/2014/main" val="4247217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Juillet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Août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861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100 € par adulte / 50 € par enfant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68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105 €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50 €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992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55 €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277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115 €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55 €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859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78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35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1100" dirty="0"/>
              <a:t>                                                      </a:t>
            </a:r>
            <a:br>
              <a:rPr lang="fr-FR" sz="1100" dirty="0"/>
            </a:br>
            <a:r>
              <a:rPr lang="fr-FR" sz="1100" dirty="0"/>
              <a:t>                  </a:t>
            </a:r>
            <a:r>
              <a:rPr lang="fr-FR" b="1" dirty="0">
                <a:solidFill>
                  <a:srgbClr val="92D050"/>
                </a:solidFill>
              </a:rPr>
              <a:t>Combien coûteront ces vacances ?</a:t>
            </a:r>
            <a:br>
              <a:rPr lang="fr-FR" b="1" dirty="0">
                <a:solidFill>
                  <a:srgbClr val="92D050"/>
                </a:solidFill>
              </a:rPr>
            </a:br>
            <a:br>
              <a:rPr lang="fr-FR" sz="1100" b="1" dirty="0">
                <a:solidFill>
                  <a:srgbClr val="92D050"/>
                </a:solidFill>
              </a:rPr>
            </a:br>
            <a:endParaRPr lang="fr-FR" sz="1100" b="1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6159" y="2090056"/>
            <a:ext cx="9014641" cy="4291271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La famille de Bastien partira en camping également, les 3 mêmes semaines que Mathilde.</a:t>
            </a:r>
          </a:p>
          <a:p>
            <a:pPr marL="0" indent="0" algn="ctr">
              <a:buNone/>
            </a:pPr>
            <a:endParaRPr lang="fr-FR" sz="1600" dirty="0"/>
          </a:p>
        </p:txBody>
      </p:sp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6AF8CF7B-B035-44A8-A436-D2F4BE058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838771"/>
              </p:ext>
            </p:extLst>
          </p:nvPr>
        </p:nvGraphicFramePr>
        <p:xfrm>
          <a:off x="1196159" y="3258382"/>
          <a:ext cx="960119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610">
                  <a:extLst>
                    <a:ext uri="{9D8B030D-6E8A-4147-A177-3AD203B41FA5}">
                      <a16:colId xmlns:a16="http://schemas.microsoft.com/office/drawing/2014/main" val="2303243632"/>
                    </a:ext>
                  </a:extLst>
                </a:gridCol>
                <a:gridCol w="4279037">
                  <a:extLst>
                    <a:ext uri="{9D8B030D-6E8A-4147-A177-3AD203B41FA5}">
                      <a16:colId xmlns:a16="http://schemas.microsoft.com/office/drawing/2014/main" val="1001226533"/>
                    </a:ext>
                  </a:extLst>
                </a:gridCol>
                <a:gridCol w="3961551">
                  <a:extLst>
                    <a:ext uri="{9D8B030D-6E8A-4147-A177-3AD203B41FA5}">
                      <a16:colId xmlns:a16="http://schemas.microsoft.com/office/drawing/2014/main" val="4247217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Juillet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Août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861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100 € par adulte / 50 € par enfant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68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105 €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50 €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992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55 €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277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115 €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55 €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859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120 € par </a:t>
                      </a:r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adulte / 60 €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78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19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br>
              <a:rPr lang="fr-FR" sz="1100" dirty="0"/>
            </a:br>
            <a:r>
              <a:rPr lang="fr-FR" sz="1100" dirty="0"/>
              <a:t>                  </a:t>
            </a:r>
            <a:r>
              <a:rPr lang="fr-FR" b="1" dirty="0">
                <a:solidFill>
                  <a:srgbClr val="92D050"/>
                </a:solidFill>
              </a:rPr>
              <a:t>Combien coûteront ces vacances ?</a:t>
            </a:r>
            <a:br>
              <a:rPr lang="fr-FR" b="1" dirty="0">
                <a:solidFill>
                  <a:srgbClr val="92D050"/>
                </a:solidFill>
              </a:rPr>
            </a:br>
            <a:br>
              <a:rPr lang="fr-FR" sz="1100" b="1" dirty="0">
                <a:solidFill>
                  <a:srgbClr val="92D050"/>
                </a:solidFill>
              </a:rPr>
            </a:br>
            <a:endParaRPr lang="fr-FR" sz="1100" b="1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0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 : </a:t>
            </a:r>
          </a:p>
          <a:p>
            <a:pPr marL="0" indent="0">
              <a:buNone/>
            </a:pPr>
            <a:r>
              <a:rPr lang="fr-FR" sz="2000" b="1" dirty="0">
                <a:solidFill>
                  <a:prstClr val="black"/>
                </a:solidFill>
                <a:ea typeface="+mj-ea"/>
                <a:cs typeface="+mj-cs"/>
              </a:rPr>
              <a:t>Calcule le prix que chacun va payer puis remplis le chèque de réservation.</a:t>
            </a:r>
          </a:p>
          <a:p>
            <a:pPr marL="0" indent="0" algn="ctr">
              <a:buNone/>
            </a:pPr>
            <a:endParaRPr lang="fr-FR" sz="1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5F1946B-B150-FA36-5F15-FDB5EF764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76592">
            <a:off x="2435820" y="3222267"/>
            <a:ext cx="8184333" cy="272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11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51" y="299773"/>
            <a:ext cx="8229600" cy="922114"/>
          </a:xfrm>
        </p:spPr>
        <p:txBody>
          <a:bodyPr>
            <a:normAutofit fontScale="90000"/>
          </a:bodyPr>
          <a:lstStyle/>
          <a:p>
            <a:br>
              <a:rPr lang="fr-FR" sz="1100" dirty="0"/>
            </a:br>
            <a:r>
              <a:rPr lang="fr-FR" b="1" dirty="0">
                <a:solidFill>
                  <a:srgbClr val="92D050"/>
                </a:solidFill>
              </a:rPr>
              <a:t>La lettre de réservation</a:t>
            </a:r>
            <a:br>
              <a:rPr lang="fr-FR" sz="1100" b="1" dirty="0"/>
            </a:br>
            <a:endParaRPr lang="fr-FR" sz="1100" b="1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1DC2376-D73D-456B-9D2E-A7A2F26F9C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178" t="10530" r="31913" b="8141"/>
          <a:stretch/>
        </p:blipFill>
        <p:spPr>
          <a:xfrm rot="227818">
            <a:off x="5997933" y="294334"/>
            <a:ext cx="4784035" cy="6269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786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511</Words>
  <Application>Microsoft Office PowerPoint</Application>
  <PresentationFormat>Grand écran</PresentationFormat>
  <Paragraphs>71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Corbel</vt:lpstr>
      <vt:lpstr>Thème Office</vt:lpstr>
      <vt:lpstr>Base</vt:lpstr>
      <vt:lpstr>Les vacances de Mathilde et Bastien</vt:lpstr>
      <vt:lpstr>Présentation PowerPoint</vt:lpstr>
      <vt:lpstr>Présentation PowerPoint</vt:lpstr>
      <vt:lpstr>Présentation PowerPoint</vt:lpstr>
      <vt:lpstr>Présentation PowerPoint</vt:lpstr>
      <vt:lpstr>                  Combien coûteront ces vacances ?  </vt:lpstr>
      <vt:lpstr>                                                                         Combien coûteront ces vacances ?  </vt:lpstr>
      <vt:lpstr>                   Combien coûteront ces vacances ?  </vt:lpstr>
      <vt:lpstr> La lettre de réservation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30</cp:revision>
  <dcterms:created xsi:type="dcterms:W3CDTF">2021-06-27T12:28:36Z</dcterms:created>
  <dcterms:modified xsi:type="dcterms:W3CDTF">2022-07-02T10:08:15Z</dcterms:modified>
</cp:coreProperties>
</file>